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1"/>
  </p:notesMasterIdLst>
  <p:sldIdLst>
    <p:sldId id="256" r:id="rId2"/>
    <p:sldId id="267" r:id="rId3"/>
    <p:sldId id="279" r:id="rId4"/>
    <p:sldId id="287" r:id="rId5"/>
    <p:sldId id="258" r:id="rId6"/>
    <p:sldId id="259" r:id="rId7"/>
    <p:sldId id="257" r:id="rId8"/>
    <p:sldId id="260" r:id="rId9"/>
    <p:sldId id="263" r:id="rId10"/>
    <p:sldId id="261" r:id="rId11"/>
    <p:sldId id="264" r:id="rId12"/>
    <p:sldId id="262" r:id="rId13"/>
    <p:sldId id="265" r:id="rId14"/>
    <p:sldId id="289" r:id="rId15"/>
    <p:sldId id="300" r:id="rId16"/>
    <p:sldId id="281" r:id="rId17"/>
    <p:sldId id="282" r:id="rId18"/>
    <p:sldId id="272" r:id="rId19"/>
    <p:sldId id="273" r:id="rId20"/>
    <p:sldId id="274" r:id="rId21"/>
    <p:sldId id="295" r:id="rId22"/>
    <p:sldId id="275" r:id="rId23"/>
    <p:sldId id="280" r:id="rId24"/>
    <p:sldId id="270" r:id="rId25"/>
    <p:sldId id="269" r:id="rId26"/>
    <p:sldId id="297" r:id="rId27"/>
    <p:sldId id="271" r:id="rId28"/>
    <p:sldId id="298" r:id="rId29"/>
    <p:sldId id="293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A3008A8-5469-4419-8F23-7BDC520D6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114115-79DA-4912-8557-DBFD34C811D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151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355D8-E556-490A-A1BF-6F67FB993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22944-BE93-4963-8A0B-3FC29FB80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5FBAD-C960-4E6B-9460-2832BA7ED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39B44-046B-4D00-968F-DDE616D8E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C5FA7-2FCF-4F4D-8639-F59A2867C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1A353-46B3-4C47-A742-0372E0D49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EB3FF-AFA1-4E9A-BF13-A4DFA6FCC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9D1C1-831E-4755-8E79-D88112A02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B3572-8796-40CD-B226-553F8D8EB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82632-EE6C-42C2-953F-1E5CB60F0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2BC6E-664A-4116-B5BB-80FF14D9B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CAD88-B7BD-454B-BC72-D4581C7B7D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C2D85-FBA1-4E28-A73B-501830292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20483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0484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20919D39-1E65-4B05-B104-CF9879AA8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66" r:id="rId13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Hinduism 101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644650"/>
          </a:xfrm>
        </p:spPr>
        <p:txBody>
          <a:bodyPr/>
          <a:lstStyle/>
          <a:p>
            <a:pPr eaLnBrk="1" hangingPunct="1"/>
            <a:r>
              <a:rPr lang="en-US" smtClean="0"/>
              <a:t>Global Studies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Vishnu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always the color of the clouds (blue) with four arms:</a:t>
            </a:r>
          </a:p>
          <a:p>
            <a:pPr lvl="1" eaLnBrk="1" hangingPunct="1"/>
            <a:r>
              <a:rPr lang="en-US" smtClean="0"/>
              <a:t>One arm holds a chakra (disk like weapon with sharp edges)</a:t>
            </a:r>
          </a:p>
          <a:p>
            <a:pPr lvl="1" eaLnBrk="1" hangingPunct="1"/>
            <a:r>
              <a:rPr lang="en-US" smtClean="0"/>
              <a:t>One arm holds a lotus blossom</a:t>
            </a:r>
          </a:p>
          <a:p>
            <a:pPr lvl="1" eaLnBrk="1" hangingPunct="1"/>
            <a:r>
              <a:rPr lang="en-US" smtClean="0"/>
              <a:t>One arm holds a conch shell</a:t>
            </a:r>
          </a:p>
          <a:p>
            <a:pPr lvl="1" eaLnBrk="1" hangingPunct="1"/>
            <a:r>
              <a:rPr lang="en-US" smtClean="0"/>
              <a:t>One arm holds a gada (mace)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Vishn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066800"/>
            <a:ext cx="2982913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Shiva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Usually represented as deep in meditation</a:t>
            </a:r>
          </a:p>
          <a:p>
            <a:pPr eaLnBrk="1" hangingPunct="1"/>
            <a:r>
              <a:rPr lang="en-US" sz="2700" smtClean="0"/>
              <a:t>Can change the world for good or for bad</a:t>
            </a:r>
          </a:p>
          <a:p>
            <a:pPr eaLnBrk="1" hangingPunct="1"/>
            <a:r>
              <a:rPr lang="en-US" sz="2700" smtClean="0"/>
              <a:t>Carries a trident, representing the three </a:t>
            </a:r>
            <a:r>
              <a:rPr lang="en-US" sz="2700" smtClean="0">
                <a:solidFill>
                  <a:schemeClr val="hlink"/>
                </a:solidFill>
              </a:rPr>
              <a:t>Gunas</a:t>
            </a:r>
            <a:r>
              <a:rPr lang="en-US" sz="2700" smtClean="0"/>
              <a:t> (pleasure, pain, and indifference) 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Most often shown with snakes representing his power over death and poisons.</a:t>
            </a:r>
          </a:p>
          <a:p>
            <a:pPr eaLnBrk="1" hangingPunct="1">
              <a:buFont typeface="Wingdings" pitchFamily="2" charset="2"/>
              <a:buNone/>
            </a:pPr>
            <a:endParaRPr lang="en-US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Shiva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447800"/>
            <a:ext cx="3348038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0838"/>
            <a:ext cx="7772400" cy="941387"/>
          </a:xfrm>
        </p:spPr>
        <p:txBody>
          <a:bodyPr/>
          <a:lstStyle/>
          <a:p>
            <a:pPr eaLnBrk="1" hangingPunct="1"/>
            <a:r>
              <a:rPr lang="en-US" smtClean="0"/>
              <a:t>The Ganges River</a:t>
            </a:r>
          </a:p>
        </p:txBody>
      </p:sp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381000" y="1752600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sz="2400">
              <a:latin typeface="Times"/>
            </a:endParaRPr>
          </a:p>
          <a:p>
            <a:pPr eaLnBrk="0" hangingPunct="0"/>
            <a:endParaRPr lang="en-US" sz="2400">
              <a:latin typeface="Times"/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905000"/>
            <a:ext cx="54864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685800" y="1828800"/>
            <a:ext cx="19351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"/>
              </a:rPr>
              <a:t>Falling from</a:t>
            </a:r>
          </a:p>
          <a:p>
            <a:pPr eaLnBrk="0" hangingPunct="0"/>
            <a:r>
              <a:rPr lang="en-US" sz="2400">
                <a:latin typeface="Times"/>
              </a:rPr>
              <a:t>Its source of </a:t>
            </a:r>
          </a:p>
          <a:p>
            <a:pPr eaLnBrk="0" hangingPunct="0"/>
            <a:r>
              <a:rPr lang="en-US" sz="2400">
                <a:latin typeface="Times"/>
              </a:rPr>
              <a:t>Vishnu’s feet</a:t>
            </a:r>
          </a:p>
          <a:p>
            <a:pPr eaLnBrk="0" hangingPunct="0"/>
            <a:r>
              <a:rPr lang="en-US" sz="2400">
                <a:latin typeface="Times"/>
              </a:rPr>
              <a:t>onto Shiva’s</a:t>
            </a:r>
          </a:p>
          <a:p>
            <a:pPr eaLnBrk="0" hangingPunct="0"/>
            <a:r>
              <a:rPr lang="en-US" sz="2400">
                <a:latin typeface="Times"/>
              </a:rPr>
              <a:t>head and out</a:t>
            </a:r>
          </a:p>
          <a:p>
            <a:pPr eaLnBrk="0" hangingPunct="0"/>
            <a:r>
              <a:rPr lang="en-US" sz="2400">
                <a:latin typeface="Times"/>
              </a:rPr>
              <a:t>from his hair, </a:t>
            </a:r>
          </a:p>
          <a:p>
            <a:pPr eaLnBrk="0" hangingPunct="0"/>
            <a:r>
              <a:rPr lang="en-US" sz="2400">
                <a:latin typeface="Times"/>
              </a:rPr>
              <a:t>the water of</a:t>
            </a:r>
          </a:p>
          <a:p>
            <a:pPr eaLnBrk="0" hangingPunct="0"/>
            <a:r>
              <a:rPr lang="en-US" sz="2400">
                <a:latin typeface="Times"/>
              </a:rPr>
              <a:t>the Ganges is</a:t>
            </a:r>
          </a:p>
          <a:p>
            <a:pPr eaLnBrk="0" hangingPunct="0"/>
            <a:r>
              <a:rPr lang="en-US" sz="2400">
                <a:latin typeface="Times"/>
              </a:rPr>
              <a:t>sacred enough</a:t>
            </a:r>
          </a:p>
          <a:p>
            <a:pPr eaLnBrk="0" hangingPunct="0"/>
            <a:r>
              <a:rPr lang="en-US" sz="2400">
                <a:latin typeface="Times"/>
              </a:rPr>
              <a:t>to purify all </a:t>
            </a:r>
          </a:p>
          <a:p>
            <a:pPr eaLnBrk="0" hangingPunct="0"/>
            <a:r>
              <a:rPr lang="en-US" sz="2400">
                <a:latin typeface="Times"/>
              </a:rPr>
              <a:t>sins.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Holy Cow!</a:t>
            </a:r>
          </a:p>
        </p:txBody>
      </p:sp>
      <p:sp>
        <p:nvSpPr>
          <p:cNvPr id="3174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033838" cy="4038600"/>
          </a:xfrm>
        </p:spPr>
        <p:txBody>
          <a:bodyPr/>
          <a:lstStyle/>
          <a:p>
            <a:pPr eaLnBrk="1" hangingPunct="1"/>
            <a:r>
              <a:rPr lang="en-US" sz="2800" smtClean="0"/>
              <a:t>Hindus have always had great respect for Mother Nature and its creatures</a:t>
            </a:r>
          </a:p>
          <a:p>
            <a:pPr eaLnBrk="1" hangingPunct="1"/>
            <a:r>
              <a:rPr lang="en-US" sz="2800" smtClean="0"/>
              <a:t>Cow is especially significant because it symbolizes gentleness</a:t>
            </a:r>
          </a:p>
        </p:txBody>
      </p:sp>
      <p:pic>
        <p:nvPicPr>
          <p:cNvPr id="31747" name="Picture 6" descr="nandi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524000"/>
            <a:ext cx="3886200" cy="4452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Cycles of Creation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A continuous cycle represented by Hindu Gods Vishnu, Brahma, and Siva and their shaktis (wives.)</a:t>
            </a:r>
          </a:p>
          <a:p>
            <a:pPr eaLnBrk="1" hangingPunct="1">
              <a:buFont typeface="Wingdings" pitchFamily="2" charset="2"/>
              <a:buNone/>
            </a:pPr>
            <a:endParaRPr lang="en-US" sz="2700" smtClean="0"/>
          </a:p>
        </p:txBody>
      </p:sp>
      <p:pic>
        <p:nvPicPr>
          <p:cNvPr id="32771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828800"/>
            <a:ext cx="3094038" cy="3124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5530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Creation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At the beginning there is nothing but a large ocean.</a:t>
            </a:r>
          </a:p>
          <a:p>
            <a:pPr eaLnBrk="1" hangingPunct="1"/>
            <a:r>
              <a:rPr lang="en-US" sz="2700" smtClean="0"/>
              <a:t>Vishnu sleeps on a serpent as he swims. Vishnu’s wife (lakshmi) strokes his legs as he rests.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Thus stimulates him to dream the universe into existence.</a:t>
            </a:r>
          </a:p>
        </p:txBody>
      </p:sp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429000"/>
            <a:ext cx="2143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 build="p"/>
      <p:bldP spid="5735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Views on life in Hinduism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700" smtClean="0">
                <a:solidFill>
                  <a:schemeClr val="hlink"/>
                </a:solidFill>
              </a:rPr>
              <a:t>Karma</a:t>
            </a:r>
            <a:r>
              <a:rPr lang="en-US" sz="2700" smtClean="0"/>
              <a:t> – the transmigration of the soul.  All people are part of a cycle of birth and rebirth, with no end.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The only way to release the soul from Karma is to achieve </a:t>
            </a:r>
            <a:r>
              <a:rPr lang="en-US" sz="2700" smtClean="0">
                <a:solidFill>
                  <a:schemeClr val="hlink"/>
                </a:solidFill>
              </a:rPr>
              <a:t>moksha</a:t>
            </a:r>
            <a:r>
              <a:rPr lang="en-US" sz="2700" smtClean="0"/>
              <a:t>, or perfect enlightenment.  </a:t>
            </a:r>
          </a:p>
          <a:p>
            <a:pPr eaLnBrk="1" hangingPunct="1"/>
            <a:r>
              <a:rPr lang="en-US" sz="2700" smtClean="0"/>
              <a:t>People who have achieved perfect enlightenment are known as </a:t>
            </a:r>
            <a:r>
              <a:rPr lang="en-US" sz="2700" smtClean="0">
                <a:solidFill>
                  <a:schemeClr val="hlink"/>
                </a:solidFill>
              </a:rPr>
              <a:t>yogis.</a:t>
            </a:r>
          </a:p>
          <a:p>
            <a:pPr eaLnBrk="1" hangingPunct="1"/>
            <a:endParaRPr lang="en-US" sz="270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hindu-yo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143000"/>
            <a:ext cx="33432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Basic History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300" smtClean="0"/>
              <a:t>One of the oldest recorded religions (5000 or more years old)</a:t>
            </a:r>
          </a:p>
          <a:p>
            <a:pPr eaLnBrk="1" hangingPunct="1"/>
            <a:r>
              <a:rPr lang="en-US" sz="2300" smtClean="0"/>
              <a:t>No true date of origin</a:t>
            </a:r>
          </a:p>
          <a:p>
            <a:pPr eaLnBrk="1" hangingPunct="1"/>
            <a:r>
              <a:rPr lang="en-US" sz="2300" smtClean="0"/>
              <a:t>No specific founder</a:t>
            </a:r>
          </a:p>
          <a:p>
            <a:pPr eaLnBrk="1" hangingPunct="1">
              <a:buFont typeface="Wingdings" pitchFamily="2" charset="2"/>
              <a:buNone/>
            </a:pPr>
            <a:endParaRPr lang="en-US" sz="2300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300" smtClean="0"/>
              <a:t>It is the third largest religion with approximately 940 million followers worldwide, 96% of whom live in the Indian subcontinent. </a:t>
            </a:r>
          </a:p>
          <a:p>
            <a:pPr eaLnBrk="1" hangingPunct="1"/>
            <a:r>
              <a:rPr lang="en-US" sz="2300" smtClean="0"/>
              <a:t>In the US alone, 3 million people follow some form of Hinduism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Samsara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belief that life forms evolve from experiences in life.  Good actions = good experiences in rebirth.  Bad actions = bad experiences in rebirth.</a:t>
            </a:r>
          </a:p>
          <a:p>
            <a:pPr eaLnBrk="1" hangingPunct="1"/>
            <a:r>
              <a:rPr lang="en-US" smtClean="0"/>
              <a:t>Rebirth can be human or animal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Reincarnation</a:t>
            </a:r>
          </a:p>
        </p:txBody>
      </p:sp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8153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b="1">
                <a:latin typeface="Times"/>
              </a:rPr>
              <a:t>Samsara is the wheel of rebirth which means the soul is reborn from one life form to another.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b="1">
                <a:latin typeface="Times"/>
              </a:rPr>
              <a:t>People may be reincarnated at a higher or lower level of existence depending on their karma from their present life.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b="1">
                <a:latin typeface="Times"/>
              </a:rPr>
              <a:t>People may be reborn as plants or animals or they may be elevated to a higher caste as a human.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b="1">
                <a:latin typeface="Times"/>
              </a:rPr>
              <a:t>Death is not final for Hindus as they expect to be reborn many times.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04800"/>
            <a:ext cx="1295400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Wheel%20of%20Sams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85800"/>
            <a:ext cx="446405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Yoga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smtClean="0"/>
              <a:t>Hinduism is practiced through a variety of spiritual practices called </a:t>
            </a:r>
            <a:r>
              <a:rPr lang="en-US" sz="2700" smtClean="0">
                <a:solidFill>
                  <a:schemeClr val="hlink"/>
                </a:solidFill>
              </a:rPr>
              <a:t>Yogas</a:t>
            </a:r>
            <a:endParaRPr lang="en-US" sz="2700" smtClean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smtClean="0"/>
              <a:t>Bhakti-loving devotion and service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Karma- selfless service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Raja- meditation and exercise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Jnana </a:t>
            </a:r>
            <a:r>
              <a:rPr lang="en-US" sz="1400" smtClean="0"/>
              <a:t>(pronounced gyann)</a:t>
            </a:r>
            <a:r>
              <a:rPr lang="en-US" sz="2700" smtClean="0"/>
              <a:t> –knowledge and wisdom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2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2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smtClean="0"/>
              <a:t>Life under Hinduism- </a:t>
            </a:r>
            <a:r>
              <a:rPr lang="en-US" sz="4000" smtClean="0">
                <a:solidFill>
                  <a:schemeClr val="hlink"/>
                </a:solidFill>
              </a:rPr>
              <a:t>The Caste System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Prescribed in the Vedas as an accurate way to sort individuals into different levels of importance.  It also indicates one’s life rank.  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Unofficially used to abuse people of the lowest status.  This group known as the </a:t>
            </a:r>
            <a:r>
              <a:rPr lang="en-US" sz="2700" smtClean="0">
                <a:solidFill>
                  <a:schemeClr val="hlink"/>
                </a:solidFill>
              </a:rPr>
              <a:t>untouchables</a:t>
            </a:r>
            <a:r>
              <a:rPr lang="en-US" sz="2700" smtClean="0"/>
              <a:t> are to be ignored by other caste levels and do the work that no one else wants to 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 build="p"/>
      <p:bldP spid="2663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Caste System Varnas (layers):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Brahmin – Education and Knowledge (Priests and Religious Teachers)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Kshatriya – Military and Defense (soldiers and warrior kings)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Vaishya – Economics and Business (merchants and farmers)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Shudras – workforce (laborers)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Harijahns – The Untouchables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543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500"/>
              </a:spcBef>
              <a:spcAft>
                <a:spcPts val="500"/>
              </a:spcAft>
            </a:pPr>
            <a:r>
              <a:rPr lang="en-US" sz="3600" b="1">
                <a:latin typeface="Samarkan"/>
              </a:rPr>
              <a:t>Varna (Social Hierarchy)</a:t>
            </a:r>
          </a:p>
        </p:txBody>
      </p:sp>
      <p:sp>
        <p:nvSpPr>
          <p:cNvPr id="59397" name="Freeform 5"/>
          <p:cNvSpPr>
            <a:spLocks noChangeArrowheads="1"/>
          </p:cNvSpPr>
          <p:nvPr/>
        </p:nvSpPr>
        <p:spPr bwMode="auto">
          <a:xfrm>
            <a:off x="2413000" y="4691063"/>
            <a:ext cx="5776913" cy="1290637"/>
          </a:xfrm>
          <a:custGeom>
            <a:avLst/>
            <a:gdLst>
              <a:gd name="T0" fmla="*/ 5538788 w 3639"/>
              <a:gd name="T1" fmla="*/ 1290637 h 813"/>
              <a:gd name="T2" fmla="*/ 5776913 w 3639"/>
              <a:gd name="T3" fmla="*/ 1074737 h 813"/>
              <a:gd name="T4" fmla="*/ 5070476 w 3639"/>
              <a:gd name="T5" fmla="*/ 0 h 813"/>
              <a:gd name="T6" fmla="*/ 0 w 3639"/>
              <a:gd name="T7" fmla="*/ 0 h 813"/>
              <a:gd name="T8" fmla="*/ 0 60000 65536"/>
              <a:gd name="T9" fmla="*/ 0 60000 65536"/>
              <a:gd name="T10" fmla="*/ 0 60000 65536"/>
              <a:gd name="T11" fmla="*/ 0 60000 65536"/>
              <a:gd name="T12" fmla="*/ 0 w 3639"/>
              <a:gd name="T13" fmla="*/ 0 h 813"/>
              <a:gd name="T14" fmla="*/ 3639 w 3639"/>
              <a:gd name="T15" fmla="*/ 813 h 8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9" h="813">
                <a:moveTo>
                  <a:pt x="3489" y="813"/>
                </a:moveTo>
                <a:lnTo>
                  <a:pt x="3639" y="677"/>
                </a:lnTo>
                <a:lnTo>
                  <a:pt x="319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E2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398" name="Freeform 6"/>
          <p:cNvSpPr>
            <a:spLocks noChangeArrowheads="1"/>
          </p:cNvSpPr>
          <p:nvPr/>
        </p:nvSpPr>
        <p:spPr bwMode="auto">
          <a:xfrm>
            <a:off x="2166938" y="4691063"/>
            <a:ext cx="5316537" cy="457200"/>
          </a:xfrm>
          <a:custGeom>
            <a:avLst/>
            <a:gdLst>
              <a:gd name="T0" fmla="*/ 0 w 3349"/>
              <a:gd name="T1" fmla="*/ 217488 h 288"/>
              <a:gd name="T2" fmla="*/ 4813300 w 3349"/>
              <a:gd name="T3" fmla="*/ 457200 h 288"/>
              <a:gd name="T4" fmla="*/ 5316537 w 3349"/>
              <a:gd name="T5" fmla="*/ 0 h 288"/>
              <a:gd name="T6" fmla="*/ 246063 w 3349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349"/>
              <a:gd name="T13" fmla="*/ 0 h 288"/>
              <a:gd name="T14" fmla="*/ 3349 w 3349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49" h="288">
                <a:moveTo>
                  <a:pt x="0" y="137"/>
                </a:moveTo>
                <a:lnTo>
                  <a:pt x="3032" y="288"/>
                </a:lnTo>
                <a:lnTo>
                  <a:pt x="3349" y="0"/>
                </a:lnTo>
                <a:lnTo>
                  <a:pt x="155" y="0"/>
                </a:lnTo>
                <a:close/>
              </a:path>
            </a:pathLst>
          </a:custGeom>
          <a:solidFill>
            <a:srgbClr val="65B9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399" name="Freeform 7"/>
          <p:cNvSpPr>
            <a:spLocks noChangeArrowheads="1"/>
          </p:cNvSpPr>
          <p:nvPr/>
        </p:nvSpPr>
        <p:spPr bwMode="auto">
          <a:xfrm>
            <a:off x="1474788" y="4895850"/>
            <a:ext cx="6489700" cy="1076325"/>
          </a:xfrm>
          <a:custGeom>
            <a:avLst/>
            <a:gdLst>
              <a:gd name="T0" fmla="*/ 0 w 4088"/>
              <a:gd name="T1" fmla="*/ 1076325 h 678"/>
              <a:gd name="T2" fmla="*/ 6489700 w 4088"/>
              <a:gd name="T3" fmla="*/ 1076325 h 678"/>
              <a:gd name="T4" fmla="*/ 5778500 w 4088"/>
              <a:gd name="T5" fmla="*/ 0 h 678"/>
              <a:gd name="T6" fmla="*/ 709613 w 4088"/>
              <a:gd name="T7" fmla="*/ 0 h 678"/>
              <a:gd name="T8" fmla="*/ 0 60000 65536"/>
              <a:gd name="T9" fmla="*/ 0 60000 65536"/>
              <a:gd name="T10" fmla="*/ 0 60000 65536"/>
              <a:gd name="T11" fmla="*/ 0 60000 65536"/>
              <a:gd name="T12" fmla="*/ 0 w 4088"/>
              <a:gd name="T13" fmla="*/ 0 h 678"/>
              <a:gd name="T14" fmla="*/ 4088 w 4088"/>
              <a:gd name="T15" fmla="*/ 678 h 6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8" h="678">
                <a:moveTo>
                  <a:pt x="0" y="678"/>
                </a:moveTo>
                <a:lnTo>
                  <a:pt x="4088" y="678"/>
                </a:lnTo>
                <a:lnTo>
                  <a:pt x="3640" y="0"/>
                </a:lnTo>
                <a:lnTo>
                  <a:pt x="447" y="0"/>
                </a:lnTo>
                <a:close/>
              </a:path>
            </a:pathLst>
          </a:custGeom>
          <a:solidFill>
            <a:srgbClr val="CDCDF3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0" name="Freeform 8"/>
          <p:cNvSpPr>
            <a:spLocks noChangeArrowheads="1"/>
          </p:cNvSpPr>
          <p:nvPr/>
        </p:nvSpPr>
        <p:spPr bwMode="auto">
          <a:xfrm>
            <a:off x="3168650" y="3519488"/>
            <a:ext cx="4222750" cy="1273175"/>
          </a:xfrm>
          <a:custGeom>
            <a:avLst/>
            <a:gdLst>
              <a:gd name="T0" fmla="*/ 4000500 w 2660"/>
              <a:gd name="T1" fmla="*/ 1273175 h 802"/>
              <a:gd name="T2" fmla="*/ 4222750 w 2660"/>
              <a:gd name="T3" fmla="*/ 1052513 h 802"/>
              <a:gd name="T4" fmla="*/ 3517900 w 2660"/>
              <a:gd name="T5" fmla="*/ 0 h 802"/>
              <a:gd name="T6" fmla="*/ 0 w 2660"/>
              <a:gd name="T7" fmla="*/ 0 h 802"/>
              <a:gd name="T8" fmla="*/ 0 60000 65536"/>
              <a:gd name="T9" fmla="*/ 0 60000 65536"/>
              <a:gd name="T10" fmla="*/ 0 60000 65536"/>
              <a:gd name="T11" fmla="*/ 0 60000 65536"/>
              <a:gd name="T12" fmla="*/ 0 w 2660"/>
              <a:gd name="T13" fmla="*/ 0 h 802"/>
              <a:gd name="T14" fmla="*/ 2660 w 2660"/>
              <a:gd name="T15" fmla="*/ 802 h 8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0" h="802">
                <a:moveTo>
                  <a:pt x="2520" y="802"/>
                </a:moveTo>
                <a:lnTo>
                  <a:pt x="2660" y="663"/>
                </a:lnTo>
                <a:lnTo>
                  <a:pt x="221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E20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1" name="Freeform 9"/>
          <p:cNvSpPr>
            <a:spLocks noChangeArrowheads="1"/>
          </p:cNvSpPr>
          <p:nvPr/>
        </p:nvSpPr>
        <p:spPr bwMode="auto">
          <a:xfrm>
            <a:off x="2930525" y="3519488"/>
            <a:ext cx="3756025" cy="776287"/>
          </a:xfrm>
          <a:custGeom>
            <a:avLst/>
            <a:gdLst>
              <a:gd name="T0" fmla="*/ 0 w 2366"/>
              <a:gd name="T1" fmla="*/ 214312 h 489"/>
              <a:gd name="T2" fmla="*/ 2957512 w 2366"/>
              <a:gd name="T3" fmla="*/ 776287 h 489"/>
              <a:gd name="T4" fmla="*/ 3756025 w 2366"/>
              <a:gd name="T5" fmla="*/ 0 h 489"/>
              <a:gd name="T6" fmla="*/ 238125 w 2366"/>
              <a:gd name="T7" fmla="*/ 0 h 489"/>
              <a:gd name="T8" fmla="*/ 0 60000 65536"/>
              <a:gd name="T9" fmla="*/ 0 60000 65536"/>
              <a:gd name="T10" fmla="*/ 0 60000 65536"/>
              <a:gd name="T11" fmla="*/ 0 60000 65536"/>
              <a:gd name="T12" fmla="*/ 0 w 2366"/>
              <a:gd name="T13" fmla="*/ 0 h 489"/>
              <a:gd name="T14" fmla="*/ 2366 w 2366"/>
              <a:gd name="T15" fmla="*/ 489 h 4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66" h="489">
                <a:moveTo>
                  <a:pt x="0" y="135"/>
                </a:moveTo>
                <a:lnTo>
                  <a:pt x="1863" y="489"/>
                </a:lnTo>
                <a:lnTo>
                  <a:pt x="2366" y="0"/>
                </a:lnTo>
                <a:lnTo>
                  <a:pt x="150" y="0"/>
                </a:lnTo>
                <a:close/>
              </a:path>
            </a:pathLst>
          </a:custGeom>
          <a:solidFill>
            <a:srgbClr val="69FF69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2" name="Freeform 10"/>
          <p:cNvSpPr>
            <a:spLocks noChangeArrowheads="1"/>
          </p:cNvSpPr>
          <p:nvPr/>
        </p:nvSpPr>
        <p:spPr bwMode="auto">
          <a:xfrm>
            <a:off x="2252663" y="3724275"/>
            <a:ext cx="4910137" cy="1052513"/>
          </a:xfrm>
          <a:custGeom>
            <a:avLst/>
            <a:gdLst>
              <a:gd name="T0" fmla="*/ 0 w 3093"/>
              <a:gd name="T1" fmla="*/ 1052513 h 663"/>
              <a:gd name="T2" fmla="*/ 4910137 w 3093"/>
              <a:gd name="T3" fmla="*/ 1052513 h 663"/>
              <a:gd name="T4" fmla="*/ 4208462 w 3093"/>
              <a:gd name="T5" fmla="*/ 0 h 663"/>
              <a:gd name="T6" fmla="*/ 687387 w 3093"/>
              <a:gd name="T7" fmla="*/ 0 h 663"/>
              <a:gd name="T8" fmla="*/ 0 60000 65536"/>
              <a:gd name="T9" fmla="*/ 0 60000 65536"/>
              <a:gd name="T10" fmla="*/ 0 60000 65536"/>
              <a:gd name="T11" fmla="*/ 0 60000 65536"/>
              <a:gd name="T12" fmla="*/ 0 w 3093"/>
              <a:gd name="T13" fmla="*/ 0 h 663"/>
              <a:gd name="T14" fmla="*/ 3093 w 3093"/>
              <a:gd name="T15" fmla="*/ 663 h 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93" h="663">
                <a:moveTo>
                  <a:pt x="0" y="663"/>
                </a:moveTo>
                <a:lnTo>
                  <a:pt x="3093" y="663"/>
                </a:lnTo>
                <a:lnTo>
                  <a:pt x="2651" y="0"/>
                </a:lnTo>
                <a:lnTo>
                  <a:pt x="433" y="0"/>
                </a:lnTo>
                <a:close/>
              </a:path>
            </a:pathLst>
          </a:custGeom>
          <a:solidFill>
            <a:srgbClr val="BDFFBD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3" name="Freeform 11"/>
          <p:cNvSpPr>
            <a:spLocks noChangeArrowheads="1"/>
          </p:cNvSpPr>
          <p:nvPr/>
        </p:nvSpPr>
        <p:spPr bwMode="auto">
          <a:xfrm>
            <a:off x="3959225" y="2352675"/>
            <a:ext cx="2644775" cy="1249363"/>
          </a:xfrm>
          <a:custGeom>
            <a:avLst/>
            <a:gdLst>
              <a:gd name="T0" fmla="*/ 2403475 w 1666"/>
              <a:gd name="T1" fmla="*/ 1249363 h 787"/>
              <a:gd name="T2" fmla="*/ 2644775 w 1666"/>
              <a:gd name="T3" fmla="*/ 1039813 h 787"/>
              <a:gd name="T4" fmla="*/ 1966913 w 1666"/>
              <a:gd name="T5" fmla="*/ 0 h 787"/>
              <a:gd name="T6" fmla="*/ 0 w 1666"/>
              <a:gd name="T7" fmla="*/ 0 h 787"/>
              <a:gd name="T8" fmla="*/ 0 60000 65536"/>
              <a:gd name="T9" fmla="*/ 0 60000 65536"/>
              <a:gd name="T10" fmla="*/ 0 60000 65536"/>
              <a:gd name="T11" fmla="*/ 0 60000 65536"/>
              <a:gd name="T12" fmla="*/ 0 w 1666"/>
              <a:gd name="T13" fmla="*/ 0 h 787"/>
              <a:gd name="T14" fmla="*/ 1666 w 1666"/>
              <a:gd name="T15" fmla="*/ 787 h 7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66" h="787">
                <a:moveTo>
                  <a:pt x="1514" y="787"/>
                </a:moveTo>
                <a:lnTo>
                  <a:pt x="1666" y="655"/>
                </a:lnTo>
                <a:lnTo>
                  <a:pt x="123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719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4" name="Freeform 12"/>
          <p:cNvSpPr>
            <a:spLocks noChangeArrowheads="1"/>
          </p:cNvSpPr>
          <p:nvPr/>
        </p:nvSpPr>
        <p:spPr bwMode="auto">
          <a:xfrm>
            <a:off x="3729038" y="2352675"/>
            <a:ext cx="2197100" cy="465138"/>
          </a:xfrm>
          <a:custGeom>
            <a:avLst/>
            <a:gdLst>
              <a:gd name="T0" fmla="*/ 0 w 1384"/>
              <a:gd name="T1" fmla="*/ 209550 h 293"/>
              <a:gd name="T2" fmla="*/ 1703388 w 1384"/>
              <a:gd name="T3" fmla="*/ 465138 h 293"/>
              <a:gd name="T4" fmla="*/ 2197100 w 1384"/>
              <a:gd name="T5" fmla="*/ 0 h 293"/>
              <a:gd name="T6" fmla="*/ 230188 w 1384"/>
              <a:gd name="T7" fmla="*/ 0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384"/>
              <a:gd name="T13" fmla="*/ 0 h 293"/>
              <a:gd name="T14" fmla="*/ 1384 w 1384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84" h="293">
                <a:moveTo>
                  <a:pt x="0" y="132"/>
                </a:moveTo>
                <a:lnTo>
                  <a:pt x="1073" y="293"/>
                </a:lnTo>
                <a:lnTo>
                  <a:pt x="1384" y="0"/>
                </a:lnTo>
                <a:lnTo>
                  <a:pt x="145" y="0"/>
                </a:lnTo>
                <a:close/>
              </a:path>
            </a:pathLst>
          </a:custGeom>
          <a:solidFill>
            <a:srgbClr val="FFC15D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5" name="Freeform 13"/>
          <p:cNvSpPr>
            <a:spLocks noChangeArrowheads="1"/>
          </p:cNvSpPr>
          <p:nvPr/>
        </p:nvSpPr>
        <p:spPr bwMode="auto">
          <a:xfrm>
            <a:off x="3040063" y="2560638"/>
            <a:ext cx="3335337" cy="1036637"/>
          </a:xfrm>
          <a:custGeom>
            <a:avLst/>
            <a:gdLst>
              <a:gd name="T0" fmla="*/ 0 w 2101"/>
              <a:gd name="T1" fmla="*/ 1036637 h 653"/>
              <a:gd name="T2" fmla="*/ 3335337 w 2101"/>
              <a:gd name="T3" fmla="*/ 1036637 h 653"/>
              <a:gd name="T4" fmla="*/ 2660649 w 2101"/>
              <a:gd name="T5" fmla="*/ 0 h 653"/>
              <a:gd name="T6" fmla="*/ 688975 w 2101"/>
              <a:gd name="T7" fmla="*/ 0 h 653"/>
              <a:gd name="T8" fmla="*/ 0 60000 65536"/>
              <a:gd name="T9" fmla="*/ 0 60000 65536"/>
              <a:gd name="T10" fmla="*/ 0 60000 65536"/>
              <a:gd name="T11" fmla="*/ 0 60000 65536"/>
              <a:gd name="T12" fmla="*/ 0 w 2101"/>
              <a:gd name="T13" fmla="*/ 0 h 653"/>
              <a:gd name="T14" fmla="*/ 2101 w 2101"/>
              <a:gd name="T15" fmla="*/ 653 h 6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1" h="653">
                <a:moveTo>
                  <a:pt x="0" y="653"/>
                </a:moveTo>
                <a:lnTo>
                  <a:pt x="2101" y="653"/>
                </a:lnTo>
                <a:lnTo>
                  <a:pt x="1676" y="0"/>
                </a:lnTo>
                <a:lnTo>
                  <a:pt x="434" y="0"/>
                </a:lnTo>
                <a:close/>
              </a:path>
            </a:pathLst>
          </a:custGeom>
          <a:solidFill>
            <a:srgbClr val="FDC47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6" name="Freeform 14"/>
          <p:cNvSpPr>
            <a:spLocks noChangeArrowheads="1"/>
          </p:cNvSpPr>
          <p:nvPr/>
        </p:nvSpPr>
        <p:spPr bwMode="auto">
          <a:xfrm>
            <a:off x="3810000" y="1143000"/>
            <a:ext cx="1981200" cy="1295400"/>
          </a:xfrm>
          <a:custGeom>
            <a:avLst/>
            <a:gdLst>
              <a:gd name="T0" fmla="*/ 0 w 1128"/>
              <a:gd name="T1" fmla="*/ 1295400 h 856"/>
              <a:gd name="T2" fmla="*/ 1981200 w 1128"/>
              <a:gd name="T3" fmla="*/ 1295400 h 856"/>
              <a:gd name="T4" fmla="*/ 985331 w 1128"/>
              <a:gd name="T5" fmla="*/ 0 h 856"/>
              <a:gd name="T6" fmla="*/ 0 60000 65536"/>
              <a:gd name="T7" fmla="*/ 0 60000 65536"/>
              <a:gd name="T8" fmla="*/ 0 60000 65536"/>
              <a:gd name="T9" fmla="*/ 0 w 1128"/>
              <a:gd name="T10" fmla="*/ 0 h 856"/>
              <a:gd name="T11" fmla="*/ 1128 w 1128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28" h="856">
                <a:moveTo>
                  <a:pt x="0" y="856"/>
                </a:moveTo>
                <a:lnTo>
                  <a:pt x="1128" y="856"/>
                </a:lnTo>
                <a:lnTo>
                  <a:pt x="561" y="0"/>
                </a:lnTo>
                <a:close/>
              </a:path>
            </a:pathLst>
          </a:custGeom>
          <a:solidFill>
            <a:srgbClr val="FFB7B7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2444750" y="5226050"/>
            <a:ext cx="4502150" cy="365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spcAft>
                <a:spcPct val="15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Shudras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2995613" y="4076700"/>
            <a:ext cx="3406775" cy="365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spcAft>
                <a:spcPct val="15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Vaishyas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3733800" y="2908300"/>
            <a:ext cx="2130425" cy="365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spcAft>
                <a:spcPct val="15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Kshatriyas </a:t>
            </a:r>
          </a:p>
        </p:txBody>
      </p:sp>
      <p:sp>
        <p:nvSpPr>
          <p:cNvPr id="59415" name="Text Box 23"/>
          <p:cNvSpPr txBox="1">
            <a:spLocks noChangeArrowheads="1"/>
          </p:cNvSpPr>
          <p:nvPr/>
        </p:nvSpPr>
        <p:spPr bwMode="auto">
          <a:xfrm>
            <a:off x="3736975" y="1981200"/>
            <a:ext cx="2130425" cy="365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spcAft>
                <a:spcPct val="15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Brahmins</a:t>
            </a:r>
          </a:p>
        </p:txBody>
      </p:sp>
      <p:sp>
        <p:nvSpPr>
          <p:cNvPr id="59417" name="Freeform 25"/>
          <p:cNvSpPr>
            <a:spLocks noChangeArrowheads="1"/>
          </p:cNvSpPr>
          <p:nvPr/>
        </p:nvSpPr>
        <p:spPr bwMode="auto">
          <a:xfrm>
            <a:off x="4819650" y="1152525"/>
            <a:ext cx="1047750" cy="1285875"/>
          </a:xfrm>
          <a:custGeom>
            <a:avLst/>
            <a:gdLst>
              <a:gd name="T0" fmla="*/ 1047750 w 660"/>
              <a:gd name="T1" fmla="*/ 1209675 h 810"/>
              <a:gd name="T2" fmla="*/ 38100 w 660"/>
              <a:gd name="T3" fmla="*/ 0 h 810"/>
              <a:gd name="T4" fmla="*/ 0 w 660"/>
              <a:gd name="T5" fmla="*/ 9525 h 810"/>
              <a:gd name="T6" fmla="*/ 933450 w 660"/>
              <a:gd name="T7" fmla="*/ 1285875 h 810"/>
              <a:gd name="T8" fmla="*/ 1019175 w 660"/>
              <a:gd name="T9" fmla="*/ 1228725 h 810"/>
              <a:gd name="T10" fmla="*/ 1047750 w 660"/>
              <a:gd name="T11" fmla="*/ 1209675 h 8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0"/>
              <a:gd name="T19" fmla="*/ 0 h 810"/>
              <a:gd name="T20" fmla="*/ 660 w 660"/>
              <a:gd name="T21" fmla="*/ 810 h 8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0" h="810">
                <a:moveTo>
                  <a:pt x="660" y="762"/>
                </a:moveTo>
                <a:lnTo>
                  <a:pt x="24" y="0"/>
                </a:lnTo>
                <a:lnTo>
                  <a:pt x="0" y="6"/>
                </a:lnTo>
                <a:lnTo>
                  <a:pt x="588" y="810"/>
                </a:lnTo>
                <a:lnTo>
                  <a:pt x="642" y="774"/>
                </a:lnTo>
                <a:lnTo>
                  <a:pt x="660" y="762"/>
                </a:lnTo>
                <a:close/>
              </a:path>
            </a:pathLst>
          </a:custGeom>
          <a:solidFill>
            <a:srgbClr val="FF5D5D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45073" name="Rectangle 18"/>
          <p:cNvSpPr>
            <a:spLocks noChangeArrowheads="1"/>
          </p:cNvSpPr>
          <p:nvPr/>
        </p:nvSpPr>
        <p:spPr bwMode="auto">
          <a:xfrm>
            <a:off x="2057400" y="6248400"/>
            <a:ext cx="556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Aft>
                <a:spcPct val="15000"/>
              </a:spcAft>
            </a:pPr>
            <a:r>
              <a:rPr lang="en-US" sz="2400" b="1">
                <a:latin typeface="Comic Sans MS" pitchFamily="66" charset="0"/>
              </a:rPr>
              <a:t>Pariahs [</a:t>
            </a:r>
            <a:r>
              <a:rPr lang="en-US" sz="2400" b="1" i="1">
                <a:latin typeface="Comic Sans MS" pitchFamily="66" charset="0"/>
              </a:rPr>
              <a:t>Harijan</a:t>
            </a:r>
            <a:r>
              <a:rPr lang="en-US" sz="2400" b="1">
                <a:latin typeface="Comic Sans MS" pitchFamily="66" charset="0"/>
              </a:rPr>
              <a:t>] </a:t>
            </a:r>
            <a:r>
              <a:rPr lang="en-US" sz="2400" b="1">
                <a:latin typeface="Comic Sans MS" pitchFamily="66" charset="0"/>
                <a:sym typeface="Wingdings" pitchFamily="2" charset="2"/>
              </a:rPr>
              <a:t> U</a:t>
            </a:r>
            <a:r>
              <a:rPr lang="en-US" sz="2400" b="1">
                <a:latin typeface="Comic Sans MS" pitchFamily="66" charset="0"/>
              </a:rPr>
              <a:t>ntouchables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8" grpId="0" animBg="1"/>
      <p:bldP spid="59399" grpId="0" animBg="1"/>
      <p:bldP spid="59400" grpId="0" animBg="1"/>
      <p:bldP spid="59401" grpId="0" animBg="1"/>
      <p:bldP spid="59402" grpId="0" animBg="1"/>
      <p:bldP spid="59403" grpId="0" animBg="1"/>
      <p:bldP spid="59404" grpId="0" animBg="1"/>
      <p:bldP spid="59405" grpId="0" animBg="1"/>
      <p:bldP spid="59406" grpId="0" animBg="1"/>
      <p:bldP spid="59407" grpId="0"/>
      <p:bldP spid="59408" grpId="0"/>
      <p:bldP spid="59409" grpId="0"/>
      <p:bldP spid="59415" grpId="0"/>
      <p:bldP spid="594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19400"/>
            <a:ext cx="8153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caste system is currently illegal in India, but it is still practiced in the shadows by people.</a:t>
            </a:r>
            <a:br>
              <a:rPr lang="en-US" sz="4000" smtClean="0"/>
            </a:b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Temple Worship</a:t>
            </a:r>
          </a:p>
        </p:txBody>
      </p:sp>
      <p:sp>
        <p:nvSpPr>
          <p:cNvPr id="4710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4033838" cy="4530725"/>
          </a:xfrm>
        </p:spPr>
        <p:txBody>
          <a:bodyPr/>
          <a:lstStyle/>
          <a:p>
            <a:pPr eaLnBrk="1" hangingPunct="1"/>
            <a:r>
              <a:rPr lang="en-US" sz="2800" smtClean="0"/>
              <a:t>Temples provide an atmosphere conducive for spiritual progress</a:t>
            </a:r>
          </a:p>
          <a:p>
            <a:pPr eaLnBrk="1" hangingPunct="1"/>
            <a:r>
              <a:rPr lang="en-US" sz="2800" smtClean="0"/>
              <a:t>Centers of social and cultural activities</a:t>
            </a:r>
          </a:p>
          <a:p>
            <a:pPr eaLnBrk="1" hangingPunct="1"/>
            <a:r>
              <a:rPr lang="en-US" sz="2800" smtClean="0"/>
              <a:t>Provide a place for collective worship and prayers</a:t>
            </a:r>
          </a:p>
        </p:txBody>
      </p:sp>
      <p:pic>
        <p:nvPicPr>
          <p:cNvPr id="47107" name="Picture 10" descr="Tirupati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828800"/>
            <a:ext cx="30099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Symbolism in Hinduism</a:t>
            </a:r>
          </a:p>
        </p:txBody>
      </p:sp>
      <p:pic>
        <p:nvPicPr>
          <p:cNvPr id="48130" name="Picture 3" descr="ganesha_symbol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5357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Where ? How?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smtClean="0"/>
              <a:t>Hinduism emerged when Indo-Aryan tribes attacked and conquered the Harappan people of the Indus River valley (modern day India.) 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smtClean="0"/>
              <a:t> The Indo-Aryans created a caste system that controlled the original people and both culture’s religious beliefs merged to create what is today known as Hinduism.</a:t>
            </a:r>
          </a:p>
        </p:txBody>
      </p:sp>
      <p:pic>
        <p:nvPicPr>
          <p:cNvPr id="4301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14913" y="2052638"/>
            <a:ext cx="3343275" cy="35909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3106738" cy="4098925"/>
          </a:xfrm>
        </p:spPr>
        <p:txBody>
          <a:bodyPr/>
          <a:lstStyle/>
          <a:p>
            <a:pPr eaLnBrk="1" hangingPunct="1"/>
            <a:r>
              <a:rPr lang="en-US" smtClean="0"/>
              <a:t>The vast majority of Hindus live in India and Nepal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685800"/>
            <a:ext cx="4364038" cy="50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Hindu Beliefs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300" smtClean="0">
                <a:solidFill>
                  <a:schemeClr val="hlink"/>
                </a:solidFill>
              </a:rPr>
              <a:t>believe in one God</a:t>
            </a:r>
            <a:r>
              <a:rPr lang="en-US" sz="2300" smtClean="0"/>
              <a:t> who is infinite and believe that God’s manifestations are everywhere. (a monotheistic religion?)</a:t>
            </a:r>
          </a:p>
          <a:p>
            <a:pPr eaLnBrk="1" hangingPunct="1"/>
            <a:r>
              <a:rPr lang="en-US" sz="2300" smtClean="0"/>
              <a:t>The most traditional form of Avatar within Hinduism is the incarnations of </a:t>
            </a:r>
            <a:r>
              <a:rPr lang="en-US" sz="2300" smtClean="0">
                <a:solidFill>
                  <a:schemeClr val="hlink"/>
                </a:solidFill>
              </a:rPr>
              <a:t>Vishnu</a:t>
            </a:r>
            <a:r>
              <a:rPr lang="en-US" sz="2300" smtClean="0"/>
              <a:t>, the preserver or sustainer aspect of God within the Hindu Trinity.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300" smtClean="0"/>
              <a:t>Because it is impossible for people to comprehend this, God has various representations (incarnations called </a:t>
            </a:r>
            <a:r>
              <a:rPr lang="en-US" sz="2300" smtClean="0">
                <a:solidFill>
                  <a:schemeClr val="hlink"/>
                </a:solidFill>
              </a:rPr>
              <a:t>avatars)</a:t>
            </a:r>
            <a:r>
              <a:rPr lang="en-US" sz="2300" smtClean="0"/>
              <a:t> to help people to visualize this.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  <p:bldP spid="4104" grpId="0" build="p"/>
      <p:bldP spid="410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The Hindu Trimurti( or Trinity)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Brahma – The Creator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Vishnu – The Sustainer or Preserver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Shiva (Siva) – The Destroyer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Trimur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38200"/>
            <a:ext cx="3544888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Brahma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700" smtClean="0"/>
              <a:t>Brahmā is traditionally depicted with four heads and four faces and four arms. </a:t>
            </a:r>
          </a:p>
          <a:p>
            <a:pPr eaLnBrk="1" hangingPunct="1"/>
            <a:r>
              <a:rPr lang="en-US" sz="2700" smtClean="0"/>
              <a:t>Each head recites one of four </a:t>
            </a:r>
            <a:r>
              <a:rPr lang="en-US" sz="2700" smtClean="0">
                <a:solidFill>
                  <a:schemeClr val="hlink"/>
                </a:solidFill>
              </a:rPr>
              <a:t>Vedas</a:t>
            </a:r>
            <a:r>
              <a:rPr lang="en-US" sz="2700" smtClean="0"/>
              <a:t> (sacred texts of Hinduism)</a:t>
            </a:r>
          </a:p>
          <a:p>
            <a:pPr eaLnBrk="1" hangingPunct="1"/>
            <a:r>
              <a:rPr lang="en-US" sz="2700" smtClean="0"/>
              <a:t>Four arms hold:</a:t>
            </a:r>
          </a:p>
          <a:p>
            <a:pPr lvl="1" eaLnBrk="1" hangingPunct="1"/>
            <a:r>
              <a:rPr lang="en-US" sz="2200" smtClean="0"/>
              <a:t>Septor or spoon for oil (representing sacrifices)</a:t>
            </a:r>
          </a:p>
          <a:p>
            <a:pPr lvl="1" eaLnBrk="1" hangingPunct="1"/>
            <a:r>
              <a:rPr lang="en-US" sz="2200" smtClean="0"/>
              <a:t>Water pot or shell (representing life force of water)</a:t>
            </a:r>
          </a:p>
          <a:p>
            <a:pPr lvl="1" eaLnBrk="1" hangingPunct="1"/>
            <a:r>
              <a:rPr lang="en-US" sz="2200" smtClean="0"/>
              <a:t>String of beads (represents passing of time)</a:t>
            </a:r>
          </a:p>
          <a:p>
            <a:pPr lvl="1" eaLnBrk="1" hangingPunct="1"/>
            <a:r>
              <a:rPr lang="en-US" sz="2200" smtClean="0"/>
              <a:t>Vedas or lotus blossom</a:t>
            </a:r>
          </a:p>
          <a:p>
            <a:pPr lvl="1" eaLnBrk="1" hangingPunct="1"/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Brah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5715000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1396</TotalTime>
  <Words>882</Words>
  <Application>Microsoft Office PowerPoint</Application>
  <PresentationFormat>On-screen Show (4:3)</PresentationFormat>
  <Paragraphs>102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Refined</vt:lpstr>
      <vt:lpstr>Hinduism 101</vt:lpstr>
      <vt:lpstr>Basic History</vt:lpstr>
      <vt:lpstr>Where ? How?</vt:lpstr>
      <vt:lpstr>The vast majority of Hindus live in India and Nepal</vt:lpstr>
      <vt:lpstr>Hindu Beliefs</vt:lpstr>
      <vt:lpstr>The Hindu Trimurti( or Trinity)</vt:lpstr>
      <vt:lpstr>Slide 7</vt:lpstr>
      <vt:lpstr>Brahma</vt:lpstr>
      <vt:lpstr>Slide 9</vt:lpstr>
      <vt:lpstr>Vishnu</vt:lpstr>
      <vt:lpstr>Slide 11</vt:lpstr>
      <vt:lpstr>Shiva</vt:lpstr>
      <vt:lpstr>Slide 13</vt:lpstr>
      <vt:lpstr>The Ganges River</vt:lpstr>
      <vt:lpstr>Holy Cow!</vt:lpstr>
      <vt:lpstr>Cycles of Creation</vt:lpstr>
      <vt:lpstr>Creation</vt:lpstr>
      <vt:lpstr>Views on life in Hinduism</vt:lpstr>
      <vt:lpstr>Slide 19</vt:lpstr>
      <vt:lpstr>Samsara</vt:lpstr>
      <vt:lpstr>Reincarnation</vt:lpstr>
      <vt:lpstr>Slide 22</vt:lpstr>
      <vt:lpstr>Yoga</vt:lpstr>
      <vt:lpstr>Life under Hinduism- The Caste System</vt:lpstr>
      <vt:lpstr>The Caste System Varnas (layers):</vt:lpstr>
      <vt:lpstr>Slide 26</vt:lpstr>
      <vt:lpstr>The caste system is currently illegal in India, but it is still practiced in the shadows by people. </vt:lpstr>
      <vt:lpstr>Temple Worship</vt:lpstr>
      <vt:lpstr>Symbolism in Hinduism</vt:lpstr>
    </vt:vector>
  </TitlesOfParts>
  <Company>SGASD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101</dc:title>
  <dc:creator>DaviesL</dc:creator>
  <cp:lastModifiedBy>McFaddeR</cp:lastModifiedBy>
  <cp:revision>11</cp:revision>
  <dcterms:created xsi:type="dcterms:W3CDTF">2008-02-08T12:36:04Z</dcterms:created>
  <dcterms:modified xsi:type="dcterms:W3CDTF">2009-10-30T14:09:38Z</dcterms:modified>
</cp:coreProperties>
</file>